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A3968-A0EA-4A58-971C-1DC1C4DC0D2C}" type="datetimeFigureOut">
              <a:rPr lang="en-US" smtClean="0"/>
              <a:t>17-Aug-21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24D61-73F5-4B55-96A5-9E6D6B080FA9}" type="slidenum">
              <a:rPr lang="en-US" smtClean="0"/>
              <a:t>‹#›</a:t>
            </a:fld>
            <a:endParaRPr lang="en-US"/>
          </a:p>
        </p:txBody>
      </p:sp>
    </p:spTree>
    <p:extLst>
      <p:ext uri="{BB962C8B-B14F-4D97-AF65-F5344CB8AC3E}">
        <p14:creationId xmlns:p14="http://schemas.microsoft.com/office/powerpoint/2010/main" val="70617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Intentional deaths across the USA are mostly caused by drug overdose, and this makes the opioid addiction to remain a national disaster. According to the Center for Disease Control &amp; Prevention (2017), deaths from opioids have increased to more than 40,000 annually or 115 daily across the United States. Therefore, drug overdose is currently the leading aspect of accidental deaths across the US, mostly because of the opioid crisis. This presentation aims at explaining what the Opioid crisis means, its origin/background, and what healthcare professionals can do to help in mitigating the risks of such an epidemic. </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2</a:t>
            </a:fld>
            <a:endParaRPr lang="en-US"/>
          </a:p>
        </p:txBody>
      </p:sp>
    </p:spTree>
    <p:extLst>
      <p:ext uri="{BB962C8B-B14F-4D97-AF65-F5344CB8AC3E}">
        <p14:creationId xmlns:p14="http://schemas.microsoft.com/office/powerpoint/2010/main" val="2980306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Morphine is the most abundant natural opioid that is always found in Opium and it had been used for relieving pain for several years (Drug Enforcement Administration, 2017). With the advancement of medicine, scientists had found methods of replicating the Morphine effects into making it weaker or stronger based on the intended purpose. However, some opioids such as methadone were introduced after morphine became scarce, whereby others such as heroin were introduced in making fewer addictive drugs. Opioids are currently almost synonymous with relieving pain. Such painkillers are naturally highly addictive, making the human brain craving more of them. As a result, most users realize that they cannot function normally without these drugs, something that leads to addiction and opioid misuse. At this stage, these users are either forced to stop using them or look for an alternative of getting high. Therefore, most of the opioid users switch to illicit drugs and the consequences remain unimaginable. Given that opioids prescription remains to be very costly, users may switch to using heroin since it is always cheaper, easy to find, and more potent. As a matter of fact, 80% of Heroin users in the US started with an opioid prescription, and 23% these people are said to have become addicted with opioid after using heroin (Drug Enforcement Administration, 2017).</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3</a:t>
            </a:fld>
            <a:endParaRPr lang="en-US"/>
          </a:p>
        </p:txBody>
      </p:sp>
    </p:spTree>
    <p:extLst>
      <p:ext uri="{BB962C8B-B14F-4D97-AF65-F5344CB8AC3E}">
        <p14:creationId xmlns:p14="http://schemas.microsoft.com/office/powerpoint/2010/main" val="64784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Health professionals started advocating for such drugs since they never found any side effects from those patients who took them (American Society of Addiction Medicine (ASAM), Advocacy. (n.d.). Such a growth in the opioid prescription business directly encouraged opioid distribution to elevated levels that are currently seen and this is what has contributed to the crisis that the US and the rest of the world is trying to cope with (American Society of Addiction Medicine (ASAM), Advocacy. (n.d.).</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4</a:t>
            </a:fld>
            <a:endParaRPr lang="en-US"/>
          </a:p>
        </p:txBody>
      </p:sp>
    </p:spTree>
    <p:extLst>
      <p:ext uri="{BB962C8B-B14F-4D97-AF65-F5344CB8AC3E}">
        <p14:creationId xmlns:p14="http://schemas.microsoft.com/office/powerpoint/2010/main" val="3379039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Despite the fact that opioids have been known to serving an individual role for relieving pain like that of cancer and other deadly diseases, being overused for relieving pain from both chronic and acute diseases and increasing the availability of illicit fentanyl and heroin remain the largest contributor to the highest overdose rates across the US history. Therefore, the above measures are intended to be executed by healthcare professionals as they remain committed into addressing the associated deaths and injuries with opioids across the United States (Hostetter and Klein, 2017).</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5</a:t>
            </a:fld>
            <a:endParaRPr lang="en-US"/>
          </a:p>
        </p:txBody>
      </p:sp>
    </p:spTree>
    <p:extLst>
      <p:ext uri="{BB962C8B-B14F-4D97-AF65-F5344CB8AC3E}">
        <p14:creationId xmlns:p14="http://schemas.microsoft.com/office/powerpoint/2010/main" val="4006652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PDMPs are online programs for collecting information concerning the prescriptions of controlled substances from the in-state pharmacies since each state has a PDMP. Therefore, health professionals had been registering and using these PDMP databases to get the clinical information about the patients’ prescription of controlled substances to make informed treatment decisions (Drug Enforcement Administration, 2017). Notably, the available information through the PDMPs involve the drug’s name, strength, type, and the previous quantity. Therefore, health professionals had been accessing the PMDP data before dispensing a prescription of any controlled substance since PDMPs always organize patients’ information in a single location concerning the use of controlled substances in a manner that promotes a patient safety culture as well as care quality (Drug Enforcement Administration, 2017). </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6</a:t>
            </a:fld>
            <a:endParaRPr lang="en-US"/>
          </a:p>
        </p:txBody>
      </p:sp>
    </p:spTree>
    <p:extLst>
      <p:ext uri="{BB962C8B-B14F-4D97-AF65-F5344CB8AC3E}">
        <p14:creationId xmlns:p14="http://schemas.microsoft.com/office/powerpoint/2010/main" val="751738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Center for Disease Control &amp; Prevention (2017) acknowledges that both evidence-based and appropriate prescription of opioid benefits some patients’ group. With such knowledge in mind, there is need for an urgent action to minimizing the harm from using such products in most settings whereby the risk-balance benefit is unfavorable. Both clinical community and data-driven analysis largely support opioids as a multimodal regime part in relieving acute pain after conducting a surgery, cancer pain, hospice, pain in ending of life, and palliative surroundings (Center for Disease Control &amp; Prevention, 2017). While noted, prescribing opioid use in some acute clinical settings might lead to harms from inadvertently transitioning patients from the short-to-long-term usage as well as facilitating the development of opioid-use disorders is some sub-groups of patients. Concomitantly, policies supporting the appropriate assessment of opioids prescription might be related with less unintended consequences than overly blunt and broad opioid prescription’s restrictions (Center for Disease Control &amp; Prevention, 2017).</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7</a:t>
            </a:fld>
            <a:endParaRPr lang="en-US"/>
          </a:p>
        </p:txBody>
      </p:sp>
    </p:spTree>
    <p:extLst>
      <p:ext uri="{BB962C8B-B14F-4D97-AF65-F5344CB8AC3E}">
        <p14:creationId xmlns:p14="http://schemas.microsoft.com/office/powerpoint/2010/main" val="270225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PBMs aim at managing the pharmacy benefits for both large employers and health plans. Therefore, PBMs have a significant potential for helping in reversing the opioid crisis through cover policies and procedures for reducing inappropriate prescription as well as intervening with people who are likely to divert the prescribed opioids or use them for non-medical reasons (Institute of Medicine, 2011).  Since PBMs are closely working with the health plans into designing coverage benefits, various analysis had been jointly focusing on the role than can be played by PBMs &amp; health insurers, specifically in the populations like Medicaid recipients whereby non-medical use as well as opioid-use disorders are known to be much common when compared to the other insured populations (Institute of Medicine, 2011).  As a result, PBMs had been using various approaches into improving a safe usage of the prescribed opioids. These measures include formulary controls for guiding prescribers and patients to the safest as well as the most-effective medications. Also, PBMs had been employing the utilization management policies like the utilization review of concurrent drugs, previous authorization, precertification, &amp; controlled limits to reduced non-medical usage and diversion (Institute of Medicine, 2011).  </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8</a:t>
            </a:fld>
            <a:endParaRPr lang="en-US"/>
          </a:p>
        </p:txBody>
      </p:sp>
    </p:spTree>
    <p:extLst>
      <p:ext uri="{BB962C8B-B14F-4D97-AF65-F5344CB8AC3E}">
        <p14:creationId xmlns:p14="http://schemas.microsoft.com/office/powerpoint/2010/main" val="635643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The United States Food &amp; Drug Administration (FDA) pointed on the opportunity for the innovative packaging solutions to be partly the Agency’s response to the commitment of prescribed opioids in the opioid-use disorder whereby it published a public comment notice in the Federal Register on 2014 April (Food and Drug Administration, 2018a).  Research shows that prescription packaging designs had been significantly evolving across the previous decades and they currently involve numerous aspects like electronic systems to monitor, access, and improve medication regimes’ adherence that could also help in preventing the diversion of prescribed opioids. Instances of design approaches named in the FDA notice involve the prescription dispensing systems reminding patients to have a dose, tracking the time they take the dose, and limiting more access until the next dose is due (Food and Drug Administration, 2018a).  Such technologies are often packaged with systems of data capturing to offer feedback to healthcare providers on the adherence, usage, and tampering with the prescribed opioids (Food and Drug Administration, 2018a). </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9</a:t>
            </a:fld>
            <a:endParaRPr lang="en-US"/>
          </a:p>
        </p:txBody>
      </p:sp>
    </p:spTree>
    <p:extLst>
      <p:ext uri="{BB962C8B-B14F-4D97-AF65-F5344CB8AC3E}">
        <p14:creationId xmlns:p14="http://schemas.microsoft.com/office/powerpoint/2010/main" val="1292361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Most of this part is focused on recommending changes on the prescriber behavior, minimizing opioids supply, offering treatment on the opioid-use disorder, and reducing the possible overdose across those who are currently using opioids (Health and Human Services, 2018). Notably, this section emphasizes on the commitments to engaging both patients &amp; the general public to understand better the opioid risks as well as pain management alternatives. Also, the strategy herein is focused on how health professionals can collectively work in reducing the demand of opioid to treat both chronic and acute non-cancer pain, promoting a safer use, and minimizing the available large spreading of such drugs for non-medical use (Health and Human Services, 2018).  </a:t>
            </a:r>
          </a:p>
          <a:p>
            <a:endParaRPr lang="en-US" sz="4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24D61-73F5-4B55-96A5-9E6D6B080FA9}" type="slidenum">
              <a:rPr lang="en-US" smtClean="0"/>
              <a:t>10</a:t>
            </a:fld>
            <a:endParaRPr lang="en-US"/>
          </a:p>
        </p:txBody>
      </p:sp>
    </p:spTree>
    <p:extLst>
      <p:ext uri="{BB962C8B-B14F-4D97-AF65-F5344CB8AC3E}">
        <p14:creationId xmlns:p14="http://schemas.microsoft.com/office/powerpoint/2010/main" val="88723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586034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2421721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729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1100713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78939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247489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2221132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908852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321305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844929-0EB6-4601-A1B4-F0E7DD4D6B9C}" type="datetimeFigureOut">
              <a:rPr lang="en-US" smtClean="0"/>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1985103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844929-0EB6-4601-A1B4-F0E7DD4D6B9C}" type="datetimeFigureOut">
              <a:rPr lang="en-US" smtClean="0"/>
              <a:t>17-Aug-21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239739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844929-0EB6-4601-A1B4-F0E7DD4D6B9C}" type="datetimeFigureOut">
              <a:rPr lang="en-US" smtClean="0"/>
              <a:t>17-Aug-21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28823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844929-0EB6-4601-A1B4-F0E7DD4D6B9C}" type="datetimeFigureOut">
              <a:rPr lang="en-US" smtClean="0"/>
              <a:t>17-Aug-21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417035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844929-0EB6-4601-A1B4-F0E7DD4D6B9C}" type="datetimeFigureOut">
              <a:rPr lang="en-US" smtClean="0"/>
              <a:t>17-Aug-21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2405292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844929-0EB6-4601-A1B4-F0E7DD4D6B9C}" type="datetimeFigureOut">
              <a:rPr lang="en-US" smtClean="0"/>
              <a:t>17-Aug-21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542818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844929-0EB6-4601-A1B4-F0E7DD4D6B9C}" type="datetimeFigureOut">
              <a:rPr lang="en-US" smtClean="0"/>
              <a:t>17-Aug-21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59F7F-27CB-4FAB-807D-5AF4E105A69C}" type="slidenum">
              <a:rPr lang="en-US" smtClean="0"/>
              <a:t>‹#›</a:t>
            </a:fld>
            <a:endParaRPr lang="en-US"/>
          </a:p>
        </p:txBody>
      </p:sp>
    </p:spTree>
    <p:extLst>
      <p:ext uri="{BB962C8B-B14F-4D97-AF65-F5344CB8AC3E}">
        <p14:creationId xmlns:p14="http://schemas.microsoft.com/office/powerpoint/2010/main" val="398226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844929-0EB6-4601-A1B4-F0E7DD4D6B9C}" type="datetimeFigureOut">
              <a:rPr lang="en-US" smtClean="0"/>
              <a:t>17-Aug-21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8759F7F-27CB-4FAB-807D-5AF4E105A69C}" type="slidenum">
              <a:rPr lang="en-US" smtClean="0"/>
              <a:t>‹#›</a:t>
            </a:fld>
            <a:endParaRPr lang="en-US"/>
          </a:p>
        </p:txBody>
      </p:sp>
    </p:spTree>
    <p:extLst>
      <p:ext uri="{BB962C8B-B14F-4D97-AF65-F5344CB8AC3E}">
        <p14:creationId xmlns:p14="http://schemas.microsoft.com/office/powerpoint/2010/main" val="42205018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ncbi.nlm.nih.gov/pubmed/22553896" TargetMode="External"/><Relationship Id="rId3" Type="http://schemas.openxmlformats.org/officeDocument/2006/relationships/hyperlink" Target="https://www.cdc.gov/drugoverdose/states/state_prevention.html" TargetMode="External"/><Relationship Id="rId7" Type="http://schemas.openxmlformats.org/officeDocument/2006/relationships/hyperlink" Target="https://www.commonwealthfund.org/publications/newsletter/2017/sep/focusexpanding-access-addiction-treatment-through-primary-care" TargetMode="External"/><Relationship Id="rId2" Type="http://schemas.openxmlformats.org/officeDocument/2006/relationships/hyperlink" Target="https://www.asam.org/advocacy/issues/opioids/summary-of-the-comprehensive-addiction-and-recovery-act" TargetMode="External"/><Relationship Id="rId1" Type="http://schemas.openxmlformats.org/officeDocument/2006/relationships/slideLayout" Target="../slideLayouts/slideLayout2.xml"/><Relationship Id="rId6" Type="http://schemas.openxmlformats.org/officeDocument/2006/relationships/hyperlink" Target="https://www.hhs.gov/opioids/about-the-epidemic/hhs-response/index.html" TargetMode="External"/><Relationship Id="rId5" Type="http://schemas.openxmlformats.org/officeDocument/2006/relationships/hyperlink" Target="https://www.fda.gov/drugs/drugsafety/informationbydrugclass/ucm484714.htm" TargetMode="External"/><Relationship Id="rId4" Type="http://schemas.openxmlformats.org/officeDocument/2006/relationships/hyperlink" Target="https://www.dea.gov/prevention/360-strategy/360_Fact_Sheet.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E79D3-5409-428E-B3B9-595991D7F5D7}"/>
              </a:ext>
            </a:extLst>
          </p:cNvPr>
          <p:cNvSpPr>
            <a:spLocks noGrp="1"/>
          </p:cNvSpPr>
          <p:nvPr>
            <p:ph type="ctrTitle"/>
          </p:nvPr>
        </p:nvSpPr>
        <p:spPr/>
        <p:txBody>
          <a:bodyPr/>
          <a:lstStyle/>
          <a:p>
            <a:pPr algn="l"/>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The Opioid Crisis in the US &amp; the Role of Health Professionals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B60DBE07-D61D-4ADD-A29B-9F4B0836D9A5}"/>
              </a:ext>
            </a:extLst>
          </p:cNvPr>
          <p:cNvSpPr>
            <a:spLocks noGrp="1"/>
          </p:cNvSpPr>
          <p:nvPr>
            <p:ph type="subTitle" idx="1"/>
          </p:nvPr>
        </p:nvSpPr>
        <p:spPr/>
        <p:txBody>
          <a:bodyPr>
            <a:noAutofit/>
          </a:bodyPr>
          <a:lstStyle/>
          <a:p>
            <a:pPr algn="l"/>
            <a:r>
              <a:rPr lang="en-US" sz="1200" b="1" dirty="0">
                <a:solidFill>
                  <a:srgbClr val="FF0000"/>
                </a:solidFill>
                <a:latin typeface="Times New Roman" panose="02020603050405020304" pitchFamily="18" charset="0"/>
                <a:cs typeface="Times New Roman" panose="02020603050405020304" pitchFamily="18" charset="0"/>
              </a:rPr>
              <a:t>Name:</a:t>
            </a:r>
          </a:p>
          <a:p>
            <a:pPr algn="l"/>
            <a:r>
              <a:rPr lang="en-US" sz="1200" b="1" dirty="0">
                <a:solidFill>
                  <a:srgbClr val="FF0000"/>
                </a:solidFill>
                <a:latin typeface="Times New Roman" panose="02020603050405020304" pitchFamily="18" charset="0"/>
                <a:cs typeface="Times New Roman" panose="02020603050405020304" pitchFamily="18" charset="0"/>
              </a:rPr>
              <a:t>Professor:</a:t>
            </a:r>
          </a:p>
          <a:p>
            <a:pPr algn="l"/>
            <a:r>
              <a:rPr lang="en-US" sz="1200" b="1" dirty="0">
                <a:solidFill>
                  <a:srgbClr val="FF0000"/>
                </a:solidFill>
                <a:latin typeface="Times New Roman" panose="02020603050405020304" pitchFamily="18" charset="0"/>
                <a:cs typeface="Times New Roman" panose="02020603050405020304" pitchFamily="18" charset="0"/>
              </a:rPr>
              <a:t>Course:</a:t>
            </a:r>
          </a:p>
          <a:p>
            <a:pPr algn="l"/>
            <a:r>
              <a:rPr lang="en-US" sz="1200" b="1" dirty="0">
                <a:solidFill>
                  <a:srgbClr val="FF0000"/>
                </a:solidFill>
                <a:latin typeface="Times New Roman" panose="02020603050405020304" pitchFamily="18" charset="0"/>
                <a:cs typeface="Times New Roman" panose="02020603050405020304" pitchFamily="18" charset="0"/>
              </a:rPr>
              <a:t>Date:</a:t>
            </a:r>
          </a:p>
        </p:txBody>
      </p:sp>
    </p:spTree>
    <p:extLst>
      <p:ext uri="{BB962C8B-B14F-4D97-AF65-F5344CB8AC3E}">
        <p14:creationId xmlns:p14="http://schemas.microsoft.com/office/powerpoint/2010/main" val="259719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BE5C3-D9B4-4683-8A98-BDDD69A18897}"/>
              </a:ext>
            </a:extLst>
          </p:cNvPr>
          <p:cNvSpPr>
            <a:spLocks noGrp="1"/>
          </p:cNvSpPr>
          <p:nvPr>
            <p:ph type="title"/>
          </p:nvPr>
        </p:nvSpPr>
        <p:spPr/>
        <p:txBody>
          <a:bodyPr>
            <a:normAutofit fontScale="90000"/>
          </a:bodyPr>
          <a:lstStyle/>
          <a:p>
            <a:r>
              <a:rPr lang="en-US" sz="4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Engagement of patients &amp; the general public at large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8F77B3E-27EA-4A30-9E21-0A8D1F2EA900}"/>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Healthcare institutions should be convening stakeholder meetings with wide representations for creating guidance that assist communities in undertaking comprehensive strategies addressing the demand &amp; supply of opioid prescriptions across their locals. </a:t>
            </a: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professionals should be providing consistent and clear guidelines about safe storage of the prescribed opioids.</a:t>
            </a:r>
          </a:p>
          <a:p>
            <a:pPr marL="342900" marR="0" lvl="0" indent="-342900">
              <a:lnSpc>
                <a:spcPct val="107000"/>
              </a:lnSpc>
              <a:spcBef>
                <a:spcPts val="0"/>
              </a:spcBef>
              <a:spcAft>
                <a:spcPts val="80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Health professionals should be providing consistent and concise guidance concerning the safe disposal of the prescribed opioids, and also about the expansion of the take-back projects.</a:t>
            </a:r>
          </a:p>
          <a:p>
            <a:endParaRPr lang="en-US" dirty="0"/>
          </a:p>
        </p:txBody>
      </p:sp>
    </p:spTree>
    <p:extLst>
      <p:ext uri="{BB962C8B-B14F-4D97-AF65-F5344CB8AC3E}">
        <p14:creationId xmlns:p14="http://schemas.microsoft.com/office/powerpoint/2010/main" val="831781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F09B5-7F6C-42F4-BAEA-22C17768ECC7}"/>
              </a:ext>
            </a:extLst>
          </p:cNvPr>
          <p:cNvSpPr>
            <a:spLocks noGrp="1"/>
          </p:cNvSpPr>
          <p:nvPr>
            <p:ph type="title"/>
          </p:nvPr>
        </p:nvSpPr>
        <p:spPr/>
        <p:txBody>
          <a:bodyPr>
            <a:noAutofit/>
          </a:bodyPr>
          <a:lstStyle/>
          <a:p>
            <a:r>
              <a:rPr lang="en-US" sz="9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References</a:t>
            </a:r>
            <a:br>
              <a:rPr lang="en-US" sz="96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US" sz="9600"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4DA943F-8AD4-4736-80DD-6D91919DB807}"/>
              </a:ext>
            </a:extLst>
          </p:cNvPr>
          <p:cNvSpPr>
            <a:spLocks noGrp="1"/>
          </p:cNvSpPr>
          <p:nvPr>
            <p:ph idx="1"/>
          </p:nvPr>
        </p:nvSpPr>
        <p:spPr/>
        <p:txBody>
          <a:bodyPr>
            <a:normAutofit fontScale="62500" lnSpcReduction="20000"/>
          </a:bodyPr>
          <a:lstStyle/>
          <a:p>
            <a:pPr marL="457200" marR="0" indent="-457200">
              <a:lnSpc>
                <a:spcPct val="107000"/>
              </a:lnSpc>
              <a:spcBef>
                <a:spcPts val="0"/>
              </a:spcBef>
              <a:spcAft>
                <a:spcPts val="800"/>
              </a:spcAft>
            </a:pP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American Society of Addiction Medicine (ASAM), Advocacy. (n.d.). Summary of the Comprehensive Addiction and Recovery Act.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https://www.asam.org/advocacy/issues/opioids/summary-of-the-comprehensive-addiction-and-recovery-act</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indent="-457200">
              <a:lnSpc>
                <a:spcPct val="107000"/>
              </a:lnSpc>
              <a:spcBef>
                <a:spcPts val="0"/>
              </a:spcBef>
              <a:spcAft>
                <a:spcPts val="800"/>
              </a:spcAft>
            </a:pP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Centers for Disease Control and Prevention. (2017c). Opioid Overdose: Prevention for States.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https://www.cdc.gov/drugoverdose/states/state_prevention.html</a:t>
            </a:r>
            <a:endPar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Drug Enforcement Administration. (2017). DEA 360 Strategy: Working Together to Break the Cycle of Drug Trafficking, Drug Violence, and Drug Abuse.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https://www.dea.gov/prevention/360-strategy/360_Fact_Sheet.pdf</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indent="-457200">
              <a:lnSpc>
                <a:spcPct val="107000"/>
              </a:lnSpc>
              <a:spcBef>
                <a:spcPts val="0"/>
              </a:spcBef>
              <a:spcAft>
                <a:spcPts val="800"/>
              </a:spcAft>
            </a:pP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Food and Drug Administration. (2018a). FDA Opioids Action Plan.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https://www.fda.gov/drugs/drugsafety/informationbydrugclass/ucm484714.htm</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indent="-457200">
              <a:lnSpc>
                <a:spcPct val="107000"/>
              </a:lnSpc>
              <a:spcBef>
                <a:spcPts val="0"/>
              </a:spcBef>
              <a:spcAft>
                <a:spcPts val="800"/>
              </a:spcAft>
            </a:pP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and Human Services. (2018) </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5-Point Strategy to Combat the Opioid Crisis.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https://www.hhs.gov/opioids/about-the-epidemic/hhs-response/index.html</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indent="-457200">
              <a:lnSpc>
                <a:spcPct val="107000"/>
              </a:lnSpc>
              <a:spcBef>
                <a:spcPts val="0"/>
              </a:spcBef>
              <a:spcAft>
                <a:spcPts val="800"/>
              </a:spcAft>
            </a:pP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Hostetter, M. and Klein, S. (2017). In Focus: Expanding Access to Addiction Treatment Through Primary Care, The Commonwealth Fund.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https://www.commonwealthfund.org/publications/newsletter/2017/sep/focusexpanding-access-addiction-treatment-through-primary-care</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indent="-457200">
              <a:lnSpc>
                <a:spcPct val="107000"/>
              </a:lnSpc>
              <a:spcBef>
                <a:spcPts val="0"/>
              </a:spcBef>
              <a:spcAft>
                <a:spcPts val="800"/>
              </a:spcAft>
            </a:pP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Institute of Medicine. (2011). Relieving pain in America: A blueprint for transforming prevention, care, education, and research. Retrieved from </a:t>
            </a:r>
            <a:r>
              <a:rPr lang="en-US" sz="19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https://www.ncbi.nlm.nih.gov/pubmed/22553896</a:t>
            </a:r>
            <a:r>
              <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95581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E800C-163F-4210-8885-70D0BF0F25A4}"/>
              </a:ext>
            </a:extLst>
          </p:cNvPr>
          <p:cNvSpPr>
            <a:spLocks noGrp="1"/>
          </p:cNvSpPr>
          <p:nvPr>
            <p:ph type="title"/>
          </p:nvPr>
        </p:nvSpPr>
        <p:spPr/>
        <p:txBody>
          <a:bodyPr>
            <a:normAutofit fontScale="90000"/>
          </a:bodyPr>
          <a:lstStyle/>
          <a:p>
            <a:r>
              <a:rPr lang="en-US" sz="8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Introduction</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DA7822C-6AC3-4BEE-9687-A1D9A26CF35A}"/>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opioid crisis significantly refers to the increasing number of deaths as well as hospitalizations from misuse of opioids from both illicit and prescribed drugs.</a:t>
            </a:r>
          </a:p>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Families, individuals, healthcare professionals, and communities always struggle to combat the effects of the opioid pandemic. </a:t>
            </a:r>
          </a:p>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Many devastating effects are known to come from opioid misuse as well as the opioid use disorders.</a:t>
            </a:r>
          </a:p>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Lives always end tragically and prematurely given opioid overdose situations.</a:t>
            </a:r>
          </a:p>
          <a:p>
            <a:pPr marL="342900" marR="0" lvl="0" indent="-342900">
              <a:lnSpc>
                <a:spcPct val="107000"/>
              </a:lnSpc>
              <a:spcBef>
                <a:spcPts val="0"/>
              </a:spcBef>
              <a:spcAft>
                <a:spcPts val="800"/>
              </a:spcAft>
              <a:buFont typeface="Symbol" panose="05050102010706020507" pitchFamily="18" charset="2"/>
              <a:buChar char=""/>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care providers have a mandate to help in preventing the opioid crisis in the US.</a:t>
            </a:r>
          </a:p>
          <a:p>
            <a:endParaRPr lang="en-US" dirty="0"/>
          </a:p>
        </p:txBody>
      </p:sp>
    </p:spTree>
    <p:extLst>
      <p:ext uri="{BB962C8B-B14F-4D97-AF65-F5344CB8AC3E}">
        <p14:creationId xmlns:p14="http://schemas.microsoft.com/office/powerpoint/2010/main" val="346468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15B16-DE77-42B2-9D91-C8ADFEEC5561}"/>
              </a:ext>
            </a:extLst>
          </p:cNvPr>
          <p:cNvSpPr>
            <a:spLocks noGrp="1"/>
          </p:cNvSpPr>
          <p:nvPr>
            <p:ph type="title"/>
          </p:nvPr>
        </p:nvSpPr>
        <p:spPr/>
        <p:txBody>
          <a:bodyPr>
            <a:normAutofit fontScale="90000"/>
          </a:bodyPr>
          <a:lstStyle/>
          <a:p>
            <a:r>
              <a:rPr lang="en-US" sz="5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What we mean by Opioids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99B2D5F-57EB-41B6-A1DE-18FFBC6F638A}"/>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Opioids are a group of drugs that come from or synthesized into mimicking Opium.</a:t>
            </a:r>
          </a:p>
          <a:p>
            <a:pPr marL="342900" marR="0" lvl="0" indent="-342900">
              <a:lnSpc>
                <a:spcPct val="107000"/>
              </a:lnSpc>
              <a:spcBef>
                <a:spcPts val="0"/>
              </a:spcBef>
              <a:spcAft>
                <a:spcPts val="0"/>
              </a:spcAft>
              <a:buFont typeface="Symbol" panose="05050102010706020507" pitchFamily="18" charset="2"/>
              <a:buChar char=""/>
            </a:pP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Opioids addiction happen after the initial prescription of the drugs.</a:t>
            </a:r>
          </a:p>
          <a:p>
            <a:pPr marL="342900" marR="0" lvl="0" indent="-342900">
              <a:lnSpc>
                <a:spcPct val="107000"/>
              </a:lnSpc>
              <a:spcBef>
                <a:spcPts val="0"/>
              </a:spcBef>
              <a:spcAft>
                <a:spcPts val="800"/>
              </a:spcAft>
              <a:buFont typeface="Symbol" panose="05050102010706020507" pitchFamily="18" charset="2"/>
              <a:buChar char=""/>
            </a:pP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Common examples of opioids include morphine, methadone, heroin, Demerol, fentanyl, Dilaudid, tramadol, and oxycodone. </a:t>
            </a:r>
          </a:p>
          <a:p>
            <a:endParaRPr lang="en-US" dirty="0"/>
          </a:p>
        </p:txBody>
      </p:sp>
    </p:spTree>
    <p:extLst>
      <p:ext uri="{BB962C8B-B14F-4D97-AF65-F5344CB8AC3E}">
        <p14:creationId xmlns:p14="http://schemas.microsoft.com/office/powerpoint/2010/main" val="2197529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BCBA2-0529-4125-AA80-6E65CE123481}"/>
              </a:ext>
            </a:extLst>
          </p:cNvPr>
          <p:cNvSpPr>
            <a:spLocks noGrp="1"/>
          </p:cNvSpPr>
          <p:nvPr>
            <p:ph type="title"/>
          </p:nvPr>
        </p:nvSpPr>
        <p:spPr/>
        <p:txBody>
          <a:bodyPr>
            <a:normAutofit fontScale="90000"/>
          </a:bodyPr>
          <a:lstStyle/>
          <a:p>
            <a:r>
              <a:rPr lang="en-US" sz="5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Opioid Crisis Background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A0A9A02-4324-42C6-A22B-9D09ABB18B38}"/>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crisis is traced back to the late 1990s by most researchers.</a:t>
            </a:r>
          </a:p>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Pharmaceutical institutions started pushing both semi-synthetic &amp; synthetic opioids to medical professionals as they were in search of new painkillers. </a:t>
            </a:r>
          </a:p>
          <a:p>
            <a:pPr marL="342900" marR="0" lvl="0" indent="-342900">
              <a:lnSpc>
                <a:spcPct val="107000"/>
              </a:lnSpc>
              <a:spcBef>
                <a:spcPts val="0"/>
              </a:spcBef>
              <a:spcAft>
                <a:spcPts val="80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These institutions claimed that such drugs remained to be either nonaddictive or less addictive when compared to morphine, and they lacked side effects.</a:t>
            </a:r>
          </a:p>
          <a:p>
            <a:endParaRPr lang="en-US" dirty="0"/>
          </a:p>
        </p:txBody>
      </p:sp>
    </p:spTree>
    <p:extLst>
      <p:ext uri="{BB962C8B-B14F-4D97-AF65-F5344CB8AC3E}">
        <p14:creationId xmlns:p14="http://schemas.microsoft.com/office/powerpoint/2010/main" val="1478544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65A7F-C94E-4DAE-AB76-9D84D9CBE9F1}"/>
              </a:ext>
            </a:extLst>
          </p:cNvPr>
          <p:cNvSpPr>
            <a:spLocks noGrp="1"/>
          </p:cNvSpPr>
          <p:nvPr>
            <p:ph type="title"/>
          </p:nvPr>
        </p:nvSpPr>
        <p:spPr/>
        <p:txBody>
          <a:bodyPr/>
          <a:lstStyle/>
          <a:p>
            <a:r>
              <a:rPr lang="en-US" sz="4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Role of Healthcare Professionals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5542BE5-AD78-45F0-85A8-CDB5851F43E2}"/>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Optimization of prescription drug monitoring programs</a:t>
            </a:r>
          </a:p>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Standardizing of clinical guidelines</a:t>
            </a:r>
          </a:p>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Engagement of pharmacy benefit managers &amp; pharmacies</a:t>
            </a:r>
          </a:p>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Implementation of innovative engineering strategies</a:t>
            </a:r>
          </a:p>
          <a:p>
            <a:pPr marL="342900" marR="0" lvl="0" indent="-342900">
              <a:lnSpc>
                <a:spcPct val="107000"/>
              </a:lnSpc>
              <a:spcBef>
                <a:spcPts val="0"/>
              </a:spcBef>
              <a:spcAft>
                <a:spcPts val="80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Engagement of patients &amp; the general public at large.</a:t>
            </a:r>
          </a:p>
          <a:p>
            <a:endParaRPr lang="en-US" dirty="0"/>
          </a:p>
        </p:txBody>
      </p:sp>
    </p:spTree>
    <p:extLst>
      <p:ext uri="{BB962C8B-B14F-4D97-AF65-F5344CB8AC3E}">
        <p14:creationId xmlns:p14="http://schemas.microsoft.com/office/powerpoint/2010/main" val="362311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B6122-87BD-41A7-8DB0-1FD3E3B0C960}"/>
              </a:ext>
            </a:extLst>
          </p:cNvPr>
          <p:cNvSpPr>
            <a:spLocks noGrp="1"/>
          </p:cNvSpPr>
          <p:nvPr>
            <p:ph type="title"/>
          </p:nvPr>
        </p:nvSpPr>
        <p:spPr/>
        <p:txBody>
          <a:bodyPr>
            <a:normAutofit fontScale="90000"/>
          </a:bodyPr>
          <a:lstStyle/>
          <a:p>
            <a:r>
              <a:rPr lang="en-US" sz="49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Optimization of prescription drug monitoring programs (PDMP)</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42B8FBB-5538-4DBE-9540-C88D22F52C27}"/>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All healthcare professionals should register and use PDMPs.</a:t>
            </a: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Healthcare professionals should use PDMP data for both education &amp; enforcement.</a:t>
            </a: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&amp; healthcare institutions should engage state health leadership into establishing or enhancing the access of PDMPs across the state lines. </a:t>
            </a:r>
          </a:p>
          <a:p>
            <a:pPr marL="342900" marR="0" lvl="0" indent="-342900">
              <a:lnSpc>
                <a:spcPct val="107000"/>
              </a:lnSpc>
              <a:spcBef>
                <a:spcPts val="0"/>
              </a:spcBef>
              <a:spcAft>
                <a:spcPts val="80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should be working with both state and industry law makers in improving PDMPs’ integration Electronic Health Record Systems.</a:t>
            </a:r>
          </a:p>
          <a:p>
            <a:endParaRPr lang="en-US" dirty="0"/>
          </a:p>
        </p:txBody>
      </p:sp>
    </p:spTree>
    <p:extLst>
      <p:ext uri="{BB962C8B-B14F-4D97-AF65-F5344CB8AC3E}">
        <p14:creationId xmlns:p14="http://schemas.microsoft.com/office/powerpoint/2010/main" val="3779709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F22B5-DD63-41A5-B62F-DB071B51455A}"/>
              </a:ext>
            </a:extLst>
          </p:cNvPr>
          <p:cNvSpPr>
            <a:spLocks noGrp="1"/>
          </p:cNvSpPr>
          <p:nvPr>
            <p:ph type="title"/>
          </p:nvPr>
        </p:nvSpPr>
        <p:spPr/>
        <p:txBody>
          <a:bodyPr/>
          <a:lstStyle/>
          <a:p>
            <a:r>
              <a:rPr lang="en-US" sz="4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Standardizing of clinical guidelines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75784AE6-91F3-4051-9A65-CC352AF0AD30}"/>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professionals should collaborate with state medical boards as well as other stakeholders in enacting the policies that reflect the Centers for Disease Control &amp; Prevention Guidelines for Opioids prescription.</a:t>
            </a:r>
          </a:p>
          <a:p>
            <a:pPr marL="342900" marR="0" lvl="0" indent="-342900">
              <a:lnSpc>
                <a:spcPct val="107000"/>
              </a:lnSpc>
              <a:spcBef>
                <a:spcPts val="0"/>
              </a:spcBef>
              <a:spcAft>
                <a:spcPts val="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should mandate the electronic opioids’ prescription</a:t>
            </a:r>
          </a:p>
          <a:p>
            <a:pPr marL="342900" marR="0" lvl="0" indent="-342900">
              <a:lnSpc>
                <a:spcPct val="107000"/>
              </a:lnSpc>
              <a:spcBef>
                <a:spcPts val="0"/>
              </a:spcBef>
              <a:spcAft>
                <a:spcPts val="800"/>
              </a:spcAft>
              <a:buFont typeface="Symbol" panose="05050102010706020507" pitchFamily="18" charset="2"/>
              <a:buChar char=""/>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must have standardized measures for opioid prescriptions</a:t>
            </a:r>
          </a:p>
          <a:p>
            <a:endParaRPr lang="en-US" dirty="0"/>
          </a:p>
        </p:txBody>
      </p:sp>
    </p:spTree>
    <p:extLst>
      <p:ext uri="{BB962C8B-B14F-4D97-AF65-F5344CB8AC3E}">
        <p14:creationId xmlns:p14="http://schemas.microsoft.com/office/powerpoint/2010/main" val="571910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72EC0-742F-4339-AE31-BE78C2680FEC}"/>
              </a:ext>
            </a:extLst>
          </p:cNvPr>
          <p:cNvSpPr>
            <a:spLocks noGrp="1"/>
          </p:cNvSpPr>
          <p:nvPr>
            <p:ph type="title"/>
          </p:nvPr>
        </p:nvSpPr>
        <p:spPr/>
        <p:txBody>
          <a:bodyPr>
            <a:normAutofit fontScale="90000"/>
          </a:bodyPr>
          <a:lstStyle/>
          <a:p>
            <a:r>
              <a:rPr lang="en-US" sz="4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Engagement of pharmacy benefit managers &amp; pharmacies (PBMs)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DCBFB15-494B-4F82-AE06-CB8448F2AF04}"/>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professionals should support and inform the evaluation research of pharmacy and PBM interventions into addressing the opioid crisis.</a:t>
            </a: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should improve the oversight &amp; management of opioids prescribed patients with chronic non-cancer pain.</a:t>
            </a:r>
          </a:p>
          <a:p>
            <a:pPr marL="342900" marR="0" lvl="0" indent="-342900">
              <a:lnSpc>
                <a:spcPct val="107000"/>
              </a:lnSpc>
              <a:spcBef>
                <a:spcPts val="0"/>
              </a:spcBef>
              <a:spcAft>
                <a:spcPts val="80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professionals should proceed with the development &amp; enhancement of the evidence-based practice of identifying people at the elevated risk of opioid-use disorders and provide more assistance &amp; care.</a:t>
            </a:r>
          </a:p>
          <a:p>
            <a:endParaRPr lang="en-US" dirty="0"/>
          </a:p>
        </p:txBody>
      </p:sp>
    </p:spTree>
    <p:extLst>
      <p:ext uri="{BB962C8B-B14F-4D97-AF65-F5344CB8AC3E}">
        <p14:creationId xmlns:p14="http://schemas.microsoft.com/office/powerpoint/2010/main" val="2985707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9E1A-05B1-4F89-8417-9D82AC9A7BC8}"/>
              </a:ext>
            </a:extLst>
          </p:cNvPr>
          <p:cNvSpPr>
            <a:spLocks noGrp="1"/>
          </p:cNvSpPr>
          <p:nvPr>
            <p:ph type="title"/>
          </p:nvPr>
        </p:nvSpPr>
        <p:spPr/>
        <p:txBody>
          <a:bodyPr>
            <a:normAutofit fontScale="90000"/>
          </a:bodyPr>
          <a:lstStyle/>
          <a:p>
            <a:r>
              <a:rPr lang="en-US" sz="4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Implementation of innovative engineering strategies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3C0CF6B-143E-478E-B030-99EC180BD25E}"/>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professionals should proceed with supporting stakeholder meetings into advancing technological solutions.</a:t>
            </a: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Health institutions should be sponsoring design competitions.</a:t>
            </a:r>
          </a:p>
          <a:p>
            <a:pPr marL="342900" marR="0" lvl="0" indent="-342900">
              <a:lnSpc>
                <a:spcPct val="107000"/>
              </a:lnSpc>
              <a:spcBef>
                <a:spcPts val="0"/>
              </a:spcBef>
              <a:spcAft>
                <a:spcPts val="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should be using research in developing implementation approaches for effective products in advance.</a:t>
            </a:r>
          </a:p>
          <a:p>
            <a:pPr marL="342900" marR="0" lvl="0" indent="-342900">
              <a:lnSpc>
                <a:spcPct val="107000"/>
              </a:lnSpc>
              <a:spcBef>
                <a:spcPts val="0"/>
              </a:spcBef>
              <a:spcAft>
                <a:spcPts val="800"/>
              </a:spcAft>
              <a:buFont typeface="Symbol" panose="05050102010706020507" pitchFamily="18" charset="2"/>
              <a:buChar char=""/>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should focus on securing funding of research for the assessment of effectiveness of the available designs &amp; innovative packaging under development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9560795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TotalTime>
  <Words>2312</Words>
  <Application>Microsoft Office PowerPoint</Application>
  <PresentationFormat>Widescreen</PresentationFormat>
  <Paragraphs>74</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Symbol</vt:lpstr>
      <vt:lpstr>Times New Roman</vt:lpstr>
      <vt:lpstr>Trebuchet MS</vt:lpstr>
      <vt:lpstr>Wingdings 3</vt:lpstr>
      <vt:lpstr>Facet</vt:lpstr>
      <vt:lpstr>The Opioid Crisis in the US &amp; the Role of Health Professionals </vt:lpstr>
      <vt:lpstr>Introduction </vt:lpstr>
      <vt:lpstr>What we mean by Opioids </vt:lpstr>
      <vt:lpstr>Opioid Crisis Background </vt:lpstr>
      <vt:lpstr>Role of Healthcare Professionals </vt:lpstr>
      <vt:lpstr>Optimization of prescription drug monitoring programs (PDMP) </vt:lpstr>
      <vt:lpstr>Standardizing of clinical guidelines </vt:lpstr>
      <vt:lpstr>Engagement of pharmacy benefit managers &amp; pharmacies (PBMs) </vt:lpstr>
      <vt:lpstr>Implementation of innovative engineering strategies </vt:lpstr>
      <vt:lpstr>Engagement of patients &amp; the general public at large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Opioid Crisis in the US &amp; the Role of Health Professionals </dc:title>
  <dc:creator>Samson</dc:creator>
  <cp:lastModifiedBy>Samson</cp:lastModifiedBy>
  <cp:revision>1</cp:revision>
  <dcterms:created xsi:type="dcterms:W3CDTF">2021-08-17T01:54:15Z</dcterms:created>
  <dcterms:modified xsi:type="dcterms:W3CDTF">2021-08-17T02:14:35Z</dcterms:modified>
</cp:coreProperties>
</file>